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3"/>
    <p:sldId id="860" r:id="rId4"/>
    <p:sldId id="861" r:id="rId5"/>
    <p:sldId id="862" r:id="rId6"/>
    <p:sldId id="863" r:id="rId7"/>
    <p:sldId id="864" r:id="rId8"/>
    <p:sldId id="865" r:id="rId9"/>
    <p:sldId id="866" r:id="rId10"/>
    <p:sldId id="867" r:id="rId11"/>
    <p:sldId id="868" r:id="rId12"/>
    <p:sldId id="869" r:id="rId1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1</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6997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主旨大意题。通读全文可知，本文主要介绍了来自香港中文大学的天才教师林汉明和来自甘肃的科学家张国宏通力协作、研究大豆，改善了农民的生活。选项</a:t>
            </a:r>
            <a:r>
              <a:rPr lang="en-US" altLang="zh-CN" b="1" dirty="0">
                <a:solidFill>
                  <a:srgbClr val="FF0000"/>
                </a:solidFill>
                <a:latin typeface="Times New Roman" panose="02020603050405020304" pitchFamily="18" charset="0"/>
                <a:ea typeface="宋体" panose="02010600030101010101" pitchFamily="2" charset="-122"/>
              </a:rPr>
              <a:t>A</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来自不同领域的科学家在农业方面展开合作</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符合文章主旨。故选</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84784"/>
            <a:ext cx="11485848" cy="2306955"/>
          </a:xfrm>
        </p:spPr>
        <p:txBody>
          <a:bodyPr/>
          <a:lstStyle/>
          <a:p>
            <a:pPr hangingPunct="0">
              <a:spcAft>
                <a:spcPts val="0"/>
              </a:spcAft>
              <a:tabLst>
                <a:tab pos="493204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idea of this passage?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Scientists from different areas work together in agriculture.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Three kinds of soybeans were developed.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Farmers in Gansu never planted soybeans.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45465" y="1643530"/>
            <a:ext cx="3375327" cy="391220"/>
          </a:xfrm>
          <a:prstGeom prst="rect">
            <a:avLst/>
          </a:prstGeom>
        </p:spPr>
      </p:pic>
      <p:sp>
        <p:nvSpPr>
          <p:cNvPr id="4" name="文本框 3"/>
          <p:cNvSpPr txBox="1"/>
          <p:nvPr/>
        </p:nvSpPr>
        <p:spPr>
          <a:xfrm>
            <a:off x="850654" y="1599256"/>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3932872"/>
            <a:ext cx="11485848" cy="1130246"/>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是形式主语，真正的主语是动词不定式短语</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to travel from Hong Kong to the Northwest </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；动词不定式短语</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to do agricultural research so often</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作目的状语。</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a:spLocks noGrp="1"/>
          </p:cNvSpPr>
          <p:nvPr>
            <p:ph idx="1"/>
          </p:nvPr>
        </p:nvSpPr>
        <p:spPr>
          <a:xfrm>
            <a:off x="360854" y="3382870"/>
            <a:ext cx="11485848" cy="576248"/>
          </a:xfrm>
          <a:solidFill>
            <a:srgbClr val="E8F6FD"/>
          </a:solidFill>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而且</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频繁地从香港到西北地区进行农业研究更难。</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58630" y="1974817"/>
            <a:ext cx="11485848" cy="1407245"/>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endParaRPr lang="en-US" altLang="zh-CN" sz="1200" b="1" dirty="0" smtClean="0">
              <a:latin typeface="Times New Roman" panose="02020603050405020304" pitchFamily="18" charset="0"/>
              <a:ea typeface="宋体" panose="02010600030101010101" pitchFamily="2" charset="-122"/>
            </a:endParaRPr>
          </a:p>
          <a:p>
            <a:pPr eaLnBrk="1">
              <a:spcAft>
                <a:spcPts val="0"/>
              </a:spcAft>
            </a:pPr>
            <a:r>
              <a:rPr lang="en-US" altLang="zh-CN" b="1" dirty="0" smtClean="0">
                <a:latin typeface="Times New Roman" panose="02020603050405020304" pitchFamily="18" charset="0"/>
                <a:ea typeface="宋体" panose="02010600030101010101" pitchFamily="2" charset="-122"/>
              </a:rPr>
              <a:t>And </a:t>
            </a:r>
            <a:r>
              <a:rPr lang="en-US" altLang="zh-CN" b="1" dirty="0">
                <a:latin typeface="Times New Roman" panose="02020603050405020304" pitchFamily="18" charset="0"/>
                <a:ea typeface="宋体" panose="02010600030101010101" pitchFamily="2" charset="-122"/>
              </a:rPr>
              <a:t>it is more difficult to travel from Hong Kong to the Northwest to do agricultural research so often</a:t>
            </a:r>
            <a:r>
              <a:rPr lang="en-US" altLang="zh-CN" b="1" dirty="0">
                <a:latin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 </a:t>
            </a:r>
            <a:endParaRPr lang="en-US" altLang="zh-CN" b="1" dirty="0" smtClean="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1882734"/>
            <a:ext cx="1897946" cy="430129"/>
          </a:xfrm>
          <a:prstGeom prst="rect">
            <a:avLst/>
          </a:prstGeom>
        </p:spPr>
      </p:pic>
      <p:pic>
        <p:nvPicPr>
          <p:cNvPr id="5" name="译文.eps" descr="id:2147486824;FounderCES"/>
          <p:cNvPicPr/>
          <p:nvPr/>
        </p:nvPicPr>
        <p:blipFill>
          <a:blip r:embed="rId2"/>
          <a:stretch>
            <a:fillRect/>
          </a:stretch>
        </p:blipFill>
        <p:spPr>
          <a:xfrm>
            <a:off x="387455" y="3579495"/>
            <a:ext cx="932180" cy="287655"/>
          </a:xfrm>
          <a:prstGeom prst="rect">
            <a:avLst/>
          </a:prstGeom>
        </p:spPr>
      </p:pic>
      <p:pic>
        <p:nvPicPr>
          <p:cNvPr id="6" name="分析.eps" descr="id:2147486831;FounderCES"/>
          <p:cNvPicPr/>
          <p:nvPr/>
        </p:nvPicPr>
        <p:blipFill>
          <a:blip r:embed="rId3"/>
          <a:stretch>
            <a:fillRect/>
          </a:stretch>
        </p:blipFill>
        <p:spPr>
          <a:xfrm>
            <a:off x="387455" y="4166654"/>
            <a:ext cx="932180" cy="28765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77000"/>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主要介绍了来自香港中文大学的天才教师林汉明和来自甘肃的科学家张国宏通力协作、研究大豆</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改善了农民的生活。</a:t>
            </a:r>
            <a:endParaRPr lang="zh-CN" altLang="en-US" dirty="0"/>
          </a:p>
        </p:txBody>
      </p:sp>
      <p:pic>
        <p:nvPicPr>
          <p:cNvPr id="3" name="语篇导航-DA.eps" descr="id:2147486385;FounderCES"/>
          <p:cNvPicPr/>
          <p:nvPr/>
        </p:nvPicPr>
        <p:blipFill>
          <a:blip r:embed="rId1"/>
          <a:stretch>
            <a:fillRect/>
          </a:stretch>
        </p:blipFill>
        <p:spPr>
          <a:xfrm>
            <a:off x="577736" y="2960885"/>
            <a:ext cx="1917070" cy="468115"/>
          </a:xfrm>
          <a:prstGeom prst="rect">
            <a:avLst/>
          </a:prstGeom>
        </p:spPr>
      </p:pic>
      <p:pic>
        <p:nvPicPr>
          <p:cNvPr id="5" name="图片 4"/>
          <p:cNvPicPr>
            <a:picLocks noChangeAspect="1"/>
          </p:cNvPicPr>
          <p:nvPr/>
        </p:nvPicPr>
        <p:blipFill>
          <a:blip r:embed="rId2"/>
          <a:stretch>
            <a:fillRect/>
          </a:stretch>
        </p:blipFill>
        <p:spPr>
          <a:xfrm>
            <a:off x="713216" y="1268760"/>
            <a:ext cx="10763981" cy="135490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Lam Hon-</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ming,a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talented teacher at the Chinese University of Hong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Kong, 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top in soybean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research. Since 1998, Lam’s team has been working with scientists in Chinese mainland. He came across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Guohong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 national soybean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meeting, who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also excellent in agriculture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 is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Gansu,China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 same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decided to improve farmers’ lives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22.jpg" descr="id:2147504864;FounderCES"/>
          <p:cNvPicPr/>
          <p:nvPr/>
        </p:nvPicPr>
        <p:blipFill>
          <a:blip r:embed="rId1"/>
          <a:stretch>
            <a:fillRect/>
          </a:stretch>
        </p:blipFill>
        <p:spPr>
          <a:xfrm>
            <a:off x="5036621" y="3717032"/>
            <a:ext cx="2134314" cy="225391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5304"/>
            <a:ext cx="11485848" cy="4523105"/>
          </a:xfrm>
        </p:spPr>
        <p:txBody>
          <a:bodyPr/>
          <a:lstStyle/>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Farmers in Gansu depend largely on the weather for their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 mainly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rainfall. Because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many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live with poorness in the area. In 2016, they developed three new kinds of soybeans for salty land and dry weather of Northwest China. All the three kinds of soybeans were invented by the two scientists.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 land in Northwest China is not suitable for the growth of common kinds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soybeans,local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farmers never planted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became a main problem in spreading the three new soybean kinds. Lam and Zhang communicated with the farmers through different ways.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8941"/>
            <a:ext cx="11485848" cy="4523105"/>
          </a:xfrm>
        </p:spPr>
        <p:txBody>
          <a:bodyPr/>
          <a:lstStyle/>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2020,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planting area of the soybeans in Gansu had been more than 2.4 million square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production of soybeans had reached 7.71 million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kilograms,adding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30 million yuan to local farmers’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income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 said that Professor Lam’s work has cut the poorness down and improved agricultural research in Northwest China. “It is hard to keep doing agricultural research in poor areas. And it is more difficult to travel from Hong Kong to the Northwest to do agricultural research so often,” he added.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future,Lam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keep working with mainland scientists and lead more “Hong Kong power” into the development of the country’s northwest part.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1167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“Lam Hon-ming,a talented teacher at the Chinese University of Hong Kong,is top in soybean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大豆</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research</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who is also excellent in agriculture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农业</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Zhang is from Gansu,China</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With the same interest,they decided to improve farmers’ lives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可知，他们两个科学家都对农业感兴趣。故选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196752"/>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know about the two scientists from Paragraph 1?</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have been friends since 1998.</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They met by accident in Hong Kong.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 are both interested in agriculture.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0654" y="1311224"/>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2300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“Farmers in Gansu depend largely on the weather for their living,mainly on rainfall</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Because of this,many people live with poorness in the area</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可知，甘肃农民主要依靠天气为生，主要靠降雨，正因为如此，该地区许多人生活贫困。故选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208087"/>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many farmers live a poor life in Gansu?</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they depended mainly on rainfall for their living.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they had less knowledge of agriculture.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they planted common kinds of soybeans.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0654" y="1322559"/>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2300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production of soybeans had reached 7</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71 million kilograms,adding about 30 million yuan to local farmers’ income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可知，大豆产量达到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771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万公斤，为当地农民增收约</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万元。因此画线词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income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农民挣的钱</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08087"/>
            <a:ext cx="11485848" cy="2308324"/>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meaning of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soybeans the farmers grow.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money the farmers make.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knowledge the farmers learn.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9471" y="1322559"/>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41210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篇章结构题。通读全文可知，第一段引出了话题，第二至第四段介绍了两位教授合作改善甘肃的农业发展，第五段进行总结。由此可知，文章为</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总—分—总</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结构。故选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34152"/>
            <a:ext cx="11485848" cy="2862322"/>
          </a:xfrm>
        </p:spPr>
        <p:txBody>
          <a:bodyPr/>
          <a:lstStyle/>
          <a:p>
            <a:pPr hangingPunct="0">
              <a:spcAft>
                <a:spcPts val="0"/>
              </a:spcAft>
              <a:tabLst>
                <a:tab pos="501650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best shows the structure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771207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23a.jpg" descr="id:2147504878;FounderCES"/>
          <p:cNvPicPr/>
          <p:nvPr/>
        </p:nvPicPr>
        <p:blipFill>
          <a:blip r:embed="rId1"/>
          <a:stretch>
            <a:fillRect/>
          </a:stretch>
        </p:blipFill>
        <p:spPr>
          <a:xfrm>
            <a:off x="766614" y="2335779"/>
            <a:ext cx="1161572" cy="1733859"/>
          </a:xfrm>
          <a:prstGeom prst="rect">
            <a:avLst/>
          </a:prstGeom>
        </p:spPr>
      </p:pic>
      <p:pic>
        <p:nvPicPr>
          <p:cNvPr id="4" name="cx23b.jpg" descr="id:2147504885;FounderCES"/>
          <p:cNvPicPr/>
          <p:nvPr/>
        </p:nvPicPr>
        <p:blipFill>
          <a:blip r:embed="rId2"/>
          <a:stretch>
            <a:fillRect/>
          </a:stretch>
        </p:blipFill>
        <p:spPr>
          <a:xfrm>
            <a:off x="4881418" y="2335780"/>
            <a:ext cx="864096" cy="1733858"/>
          </a:xfrm>
          <a:prstGeom prst="rect">
            <a:avLst/>
          </a:prstGeom>
        </p:spPr>
      </p:pic>
      <p:pic>
        <p:nvPicPr>
          <p:cNvPr id="5" name="cx23c.jpg" descr="id:2147504892;FounderCES"/>
          <p:cNvPicPr/>
          <p:nvPr/>
        </p:nvPicPr>
        <p:blipFill>
          <a:blip r:embed="rId3"/>
          <a:stretch>
            <a:fillRect/>
          </a:stretch>
        </p:blipFill>
        <p:spPr>
          <a:xfrm>
            <a:off x="8580504" y="2335780"/>
            <a:ext cx="946256" cy="1733858"/>
          </a:xfrm>
          <a:prstGeom prst="rect">
            <a:avLst/>
          </a:prstGeom>
        </p:spPr>
      </p:pic>
      <p:pic>
        <p:nvPicPr>
          <p:cNvPr id="6" name="图片 5"/>
          <p:cNvPicPr>
            <a:picLocks noChangeAspect="1"/>
          </p:cNvPicPr>
          <p:nvPr/>
        </p:nvPicPr>
        <p:blipFill>
          <a:blip r:embed="rId4"/>
          <a:stretch>
            <a:fillRect/>
          </a:stretch>
        </p:blipFill>
        <p:spPr>
          <a:xfrm>
            <a:off x="1957288" y="1168713"/>
            <a:ext cx="3396468" cy="403541"/>
          </a:xfrm>
          <a:prstGeom prst="rect">
            <a:avLst/>
          </a:prstGeom>
        </p:spPr>
      </p:pic>
      <p:sp>
        <p:nvSpPr>
          <p:cNvPr id="7" name="文本框 6"/>
          <p:cNvSpPr txBox="1"/>
          <p:nvPr/>
        </p:nvSpPr>
        <p:spPr>
          <a:xfrm>
            <a:off x="859471" y="1148624"/>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3699</Words>
  <Application>WPS 演示</Application>
  <PresentationFormat>自定义</PresentationFormat>
  <Paragraphs>65</Paragraphs>
  <Slides>11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11</vt:i4>
      </vt:variant>
    </vt:vector>
  </HeadingPairs>
  <TitlesOfParts>
    <vt:vector size="21"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462</cp:revision>
  <dcterms:created xsi:type="dcterms:W3CDTF">2020-11-06T05:24:00Z</dcterms:created>
  <dcterms:modified xsi:type="dcterms:W3CDTF">2025-09-18T02:06:23Z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